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70" d="100"/>
          <a:sy n="70" d="100"/>
        </p:scale>
        <p:origin x="6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31"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732"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798CD-154F-460F-9CC4-DF6F0F5554F6}" type="datetimeFigureOut">
              <a:rPr lang="en-US" smtClean="0"/>
              <a:t>7/30/2018</a:t>
            </a:fld>
            <a:endParaRPr lang="en-US"/>
          </a:p>
        </p:txBody>
      </p:sp>
      <p:sp>
        <p:nvSpPr>
          <p:cNvPr id="1048733"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734"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35"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736"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3DB81-94B0-40F2-9051-CDBDA2AB48CC}" type="slidenum">
              <a:rPr lang="en-US" smtClean="0"/>
              <a:t>‹#›</a:t>
            </a:fld>
            <a:endParaRPr lang="en-US"/>
          </a:p>
        </p:txBody>
      </p:sp>
    </p:spTree>
    <p:extLst>
      <p:ext uri="{BB962C8B-B14F-4D97-AF65-F5344CB8AC3E}">
        <p14:creationId xmlns:p14="http://schemas.microsoft.com/office/powerpoint/2010/main" val="2104169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Slide Image Placeholder 1"/>
          <p:cNvSpPr>
            <a:spLocks noGrp="1" noRot="1" noChangeAspect="1"/>
          </p:cNvSpPr>
          <p:nvPr>
            <p:ph type="sldImg"/>
          </p:nvPr>
        </p:nvSpPr>
        <p:spPr/>
      </p:sp>
      <p:sp>
        <p:nvSpPr>
          <p:cNvPr id="1048598" name="Notes Placeholder 2"/>
          <p:cNvSpPr>
            <a:spLocks noGrp="1"/>
          </p:cNvSpPr>
          <p:nvPr>
            <p:ph type="body" idx="1"/>
          </p:nvPr>
        </p:nvSpPr>
        <p:spPr/>
        <p:txBody>
          <a:bodyPr/>
          <a:lstStyle/>
          <a:p>
            <a:r>
              <a:rPr lang="en-US" dirty="0" smtClean="0"/>
              <a:t>Cisco Systems</a:t>
            </a:r>
            <a:r>
              <a:rPr lang="en-US" baseline="0" dirty="0" smtClean="0"/>
              <a:t> is a multinational American company which majors in manufacture and sell of telecommunications equipment, high-tech products &amp; services, and networking hardware</a:t>
            </a:r>
            <a:r>
              <a:rPr lang="en-US" baseline="0" smtClean="0"/>
              <a:t>. </a:t>
            </a:r>
            <a:endParaRPr lang="en-US"/>
          </a:p>
        </p:txBody>
      </p:sp>
      <p:sp>
        <p:nvSpPr>
          <p:cNvPr id="1048599" name="Slide Number Placeholder 3"/>
          <p:cNvSpPr>
            <a:spLocks noGrp="1"/>
          </p:cNvSpPr>
          <p:nvPr>
            <p:ph type="sldNum" sz="quarter" idx="10"/>
          </p:nvPr>
        </p:nvSpPr>
        <p:spPr/>
        <p:txBody>
          <a:bodyPr/>
          <a:lstStyle/>
          <a:p>
            <a:fld id="{5703DB81-94B0-40F2-9051-CDBDA2AB48CC}" type="slidenum">
              <a:rPr lang="en-US" smtClean="0"/>
              <a:t>2</a:t>
            </a:fld>
            <a:endParaRPr lang="en-US"/>
          </a:p>
        </p:txBody>
      </p:sp>
    </p:spTree>
    <p:extLst>
      <p:ext uri="{BB962C8B-B14F-4D97-AF65-F5344CB8AC3E}">
        <p14:creationId xmlns:p14="http://schemas.microsoft.com/office/powerpoint/2010/main" val="3677601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Slide Image Placeholder 1"/>
          <p:cNvSpPr>
            <a:spLocks noGrp="1" noRot="1" noChangeAspect="1"/>
          </p:cNvSpPr>
          <p:nvPr>
            <p:ph type="sldImg"/>
          </p:nvPr>
        </p:nvSpPr>
        <p:spPr/>
      </p:sp>
      <p:sp>
        <p:nvSpPr>
          <p:cNvPr id="1048603" name="Notes Placeholder 2"/>
          <p:cNvSpPr>
            <a:spLocks noGrp="1"/>
          </p:cNvSpPr>
          <p:nvPr>
            <p:ph type="body" idx="1"/>
          </p:nvPr>
        </p:nvSpPr>
        <p:spPr/>
        <p:txBody>
          <a:bodyPr/>
          <a:lstStyle/>
          <a:p>
            <a:r>
              <a:rPr lang="en-US" dirty="0" smtClean="0"/>
              <a:t>This project</a:t>
            </a:r>
            <a:r>
              <a:rPr lang="en-US" baseline="0" dirty="0" smtClean="0"/>
              <a:t> is done by computer students with the aim of developing a software which can be used to monitor customer information in real time. </a:t>
            </a:r>
            <a:endParaRPr lang="en-US" dirty="0"/>
          </a:p>
        </p:txBody>
      </p:sp>
      <p:sp>
        <p:nvSpPr>
          <p:cNvPr id="1048604" name="Slide Number Placeholder 3"/>
          <p:cNvSpPr>
            <a:spLocks noGrp="1"/>
          </p:cNvSpPr>
          <p:nvPr>
            <p:ph type="sldNum" sz="quarter" idx="10"/>
          </p:nvPr>
        </p:nvSpPr>
        <p:spPr/>
        <p:txBody>
          <a:bodyPr/>
          <a:lstStyle/>
          <a:p>
            <a:fld id="{5703DB81-94B0-40F2-9051-CDBDA2AB48CC}" type="slidenum">
              <a:rPr lang="en-US" smtClean="0"/>
              <a:t>3</a:t>
            </a:fld>
            <a:endParaRPr lang="en-US"/>
          </a:p>
        </p:txBody>
      </p:sp>
    </p:spTree>
    <p:extLst>
      <p:ext uri="{BB962C8B-B14F-4D97-AF65-F5344CB8AC3E}">
        <p14:creationId xmlns:p14="http://schemas.microsoft.com/office/powerpoint/2010/main" val="1292197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Slide Image Placeholder 1"/>
          <p:cNvSpPr>
            <a:spLocks noGrp="1" noRot="1" noChangeAspect="1"/>
          </p:cNvSpPr>
          <p:nvPr>
            <p:ph type="sldImg"/>
          </p:nvPr>
        </p:nvSpPr>
        <p:spPr/>
      </p:sp>
      <p:sp>
        <p:nvSpPr>
          <p:cNvPr id="1048610" name="Notes Placeholder 2"/>
          <p:cNvSpPr>
            <a:spLocks noGrp="1"/>
          </p:cNvSpPr>
          <p:nvPr>
            <p:ph type="body" idx="1"/>
          </p:nvPr>
        </p:nvSpPr>
        <p:spPr/>
        <p:txBody>
          <a:bodyPr/>
          <a:lstStyle/>
          <a:p>
            <a:r>
              <a:rPr lang="en-US" dirty="0" smtClean="0"/>
              <a:t>Run-time information flow monitoring is</a:t>
            </a:r>
            <a:r>
              <a:rPr lang="en-US" baseline="0" dirty="0" smtClean="0"/>
              <a:t> beneficial compared to other information monitoring systems. It does not reject a whole program but rather rejects the part where wrong executions are done. </a:t>
            </a:r>
          </a:p>
          <a:p>
            <a:r>
              <a:rPr lang="en-US" baseline="0" dirty="0" smtClean="0"/>
              <a:t>Also, it supports dynamic languages and security policies. </a:t>
            </a:r>
            <a:endParaRPr lang="en-US" dirty="0"/>
          </a:p>
        </p:txBody>
      </p:sp>
      <p:sp>
        <p:nvSpPr>
          <p:cNvPr id="1048611" name="Slide Number Placeholder 3"/>
          <p:cNvSpPr>
            <a:spLocks noGrp="1"/>
          </p:cNvSpPr>
          <p:nvPr>
            <p:ph type="sldNum" sz="quarter" idx="10"/>
          </p:nvPr>
        </p:nvSpPr>
        <p:spPr/>
        <p:txBody>
          <a:bodyPr/>
          <a:lstStyle/>
          <a:p>
            <a:fld id="{5703DB81-94B0-40F2-9051-CDBDA2AB48CC}" type="slidenum">
              <a:rPr lang="en-US" smtClean="0"/>
              <a:t>5</a:t>
            </a:fld>
            <a:endParaRPr lang="en-US"/>
          </a:p>
        </p:txBody>
      </p:sp>
    </p:spTree>
    <p:extLst>
      <p:ext uri="{BB962C8B-B14F-4D97-AF65-F5344CB8AC3E}">
        <p14:creationId xmlns:p14="http://schemas.microsoft.com/office/powerpoint/2010/main" val="1230521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Slide Image Placeholder 1"/>
          <p:cNvSpPr>
            <a:spLocks noGrp="1" noRot="1" noChangeAspect="1"/>
          </p:cNvSpPr>
          <p:nvPr>
            <p:ph type="sldImg"/>
          </p:nvPr>
        </p:nvSpPr>
        <p:spPr/>
      </p:sp>
      <p:sp>
        <p:nvSpPr>
          <p:cNvPr id="1048615" name="Notes Placeholder 2"/>
          <p:cNvSpPr>
            <a:spLocks noGrp="1"/>
          </p:cNvSpPr>
          <p:nvPr>
            <p:ph type="body" idx="1"/>
          </p:nvPr>
        </p:nvSpPr>
        <p:spPr/>
        <p:txBody>
          <a:bodyPr/>
          <a:lstStyle/>
          <a:p>
            <a:r>
              <a:rPr lang="en-US" dirty="0" smtClean="0"/>
              <a:t>Through</a:t>
            </a:r>
            <a:r>
              <a:rPr lang="en-US" baseline="0" dirty="0" smtClean="0"/>
              <a:t> this project, different challenges were met including Budget, industry and market risks, technical challenges, integration of different technologies, and changes of requirements. </a:t>
            </a:r>
            <a:endParaRPr lang="en-US" dirty="0"/>
          </a:p>
        </p:txBody>
      </p:sp>
      <p:sp>
        <p:nvSpPr>
          <p:cNvPr id="1048616" name="Slide Number Placeholder 3"/>
          <p:cNvSpPr>
            <a:spLocks noGrp="1"/>
          </p:cNvSpPr>
          <p:nvPr>
            <p:ph type="sldNum" sz="quarter" idx="10"/>
          </p:nvPr>
        </p:nvSpPr>
        <p:spPr/>
        <p:txBody>
          <a:bodyPr/>
          <a:lstStyle/>
          <a:p>
            <a:fld id="{5703DB81-94B0-40F2-9051-CDBDA2AB48CC}" type="slidenum">
              <a:rPr lang="en-US" smtClean="0"/>
              <a:t>6</a:t>
            </a:fld>
            <a:endParaRPr lang="en-US"/>
          </a:p>
        </p:txBody>
      </p:sp>
    </p:spTree>
    <p:extLst>
      <p:ext uri="{BB962C8B-B14F-4D97-AF65-F5344CB8AC3E}">
        <p14:creationId xmlns:p14="http://schemas.microsoft.com/office/powerpoint/2010/main" val="86676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Slide Image Placeholder 1"/>
          <p:cNvSpPr>
            <a:spLocks noGrp="1" noRot="1" noChangeAspect="1"/>
          </p:cNvSpPr>
          <p:nvPr>
            <p:ph type="sldImg"/>
          </p:nvPr>
        </p:nvSpPr>
        <p:spPr/>
      </p:sp>
      <p:sp>
        <p:nvSpPr>
          <p:cNvPr id="1048622" name="Notes Placeholder 2"/>
          <p:cNvSpPr>
            <a:spLocks noGrp="1"/>
          </p:cNvSpPr>
          <p:nvPr>
            <p:ph type="body" idx="1"/>
          </p:nvPr>
        </p:nvSpPr>
        <p:spPr/>
        <p:txBody>
          <a:bodyPr/>
          <a:lstStyle/>
          <a:p>
            <a:r>
              <a:rPr lang="en-US" dirty="0" smtClean="0"/>
              <a:t>In order</a:t>
            </a:r>
            <a:r>
              <a:rPr lang="en-US" baseline="0" dirty="0" smtClean="0"/>
              <a:t> to achieve the goal of the software development project, several software will be used including MemCache, spyware programs, dynamic monitoring system, information tracking toolkit, and spreadsheet and word processing software. </a:t>
            </a:r>
            <a:endParaRPr lang="en-US" dirty="0"/>
          </a:p>
        </p:txBody>
      </p:sp>
      <p:sp>
        <p:nvSpPr>
          <p:cNvPr id="1048623" name="Slide Number Placeholder 3"/>
          <p:cNvSpPr>
            <a:spLocks noGrp="1"/>
          </p:cNvSpPr>
          <p:nvPr>
            <p:ph type="sldNum" sz="quarter" idx="10"/>
          </p:nvPr>
        </p:nvSpPr>
        <p:spPr/>
        <p:txBody>
          <a:bodyPr/>
          <a:lstStyle/>
          <a:p>
            <a:fld id="{5703DB81-94B0-40F2-9051-CDBDA2AB48CC}" type="slidenum">
              <a:rPr lang="en-US" smtClean="0"/>
              <a:t>8</a:t>
            </a:fld>
            <a:endParaRPr lang="en-US"/>
          </a:p>
        </p:txBody>
      </p:sp>
    </p:spTree>
    <p:extLst>
      <p:ext uri="{BB962C8B-B14F-4D97-AF65-F5344CB8AC3E}">
        <p14:creationId xmlns:p14="http://schemas.microsoft.com/office/powerpoint/2010/main" val="3940118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Slide Image Placeholder 1"/>
          <p:cNvSpPr>
            <a:spLocks noGrp="1" noRot="1" noChangeAspect="1"/>
          </p:cNvSpPr>
          <p:nvPr>
            <p:ph type="sldImg"/>
          </p:nvPr>
        </p:nvSpPr>
        <p:spPr/>
      </p:sp>
      <p:sp>
        <p:nvSpPr>
          <p:cNvPr id="1048627" name="Notes Placeholder 2"/>
          <p:cNvSpPr>
            <a:spLocks noGrp="1"/>
          </p:cNvSpPr>
          <p:nvPr>
            <p:ph type="body" idx="1"/>
          </p:nvPr>
        </p:nvSpPr>
        <p:spPr/>
        <p:txBody>
          <a:bodyPr/>
          <a:lstStyle/>
          <a:p>
            <a:r>
              <a:rPr lang="en-US" dirty="0" smtClean="0"/>
              <a:t>The DSDM is</a:t>
            </a:r>
            <a:r>
              <a:rPr lang="en-US" baseline="0" dirty="0" smtClean="0"/>
              <a:t> a project delivery framework used for software development.</a:t>
            </a:r>
            <a:endParaRPr lang="en-US" dirty="0"/>
          </a:p>
        </p:txBody>
      </p:sp>
      <p:sp>
        <p:nvSpPr>
          <p:cNvPr id="1048628" name="Slide Number Placeholder 3"/>
          <p:cNvSpPr>
            <a:spLocks noGrp="1"/>
          </p:cNvSpPr>
          <p:nvPr>
            <p:ph type="sldNum" sz="quarter" idx="10"/>
          </p:nvPr>
        </p:nvSpPr>
        <p:spPr/>
        <p:txBody>
          <a:bodyPr/>
          <a:lstStyle/>
          <a:p>
            <a:fld id="{5703DB81-94B0-40F2-9051-CDBDA2AB48CC}" type="slidenum">
              <a:rPr lang="en-US" smtClean="0"/>
              <a:t>9</a:t>
            </a:fld>
            <a:endParaRPr lang="en-US"/>
          </a:p>
        </p:txBody>
      </p:sp>
    </p:spTree>
    <p:extLst>
      <p:ext uri="{BB962C8B-B14F-4D97-AF65-F5344CB8AC3E}">
        <p14:creationId xmlns:p14="http://schemas.microsoft.com/office/powerpoint/2010/main" val="1923862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Slide Image Placeholder 1"/>
          <p:cNvSpPr>
            <a:spLocks noGrp="1" noRot="1" noChangeAspect="1"/>
          </p:cNvSpPr>
          <p:nvPr>
            <p:ph type="sldImg"/>
          </p:nvPr>
        </p:nvSpPr>
        <p:spPr/>
      </p:sp>
      <p:sp>
        <p:nvSpPr>
          <p:cNvPr id="1048632" name="Notes Placeholder 2"/>
          <p:cNvSpPr>
            <a:spLocks noGrp="1"/>
          </p:cNvSpPr>
          <p:nvPr>
            <p:ph type="body" idx="1"/>
          </p:nvPr>
        </p:nvSpPr>
        <p:spPr/>
        <p:txBody>
          <a:bodyPr/>
          <a:lstStyle/>
          <a:p>
            <a:r>
              <a:rPr lang="en-US" dirty="0" smtClean="0"/>
              <a:t>It</a:t>
            </a:r>
            <a:r>
              <a:rPr lang="en-US" baseline="0" dirty="0" smtClean="0"/>
              <a:t> has a strong foundation of governance allowing it to be governed effectively.</a:t>
            </a:r>
          </a:p>
          <a:p>
            <a:r>
              <a:rPr lang="en-US" baseline="0" dirty="0" smtClean="0"/>
              <a:t>It </a:t>
            </a:r>
            <a:r>
              <a:rPr lang="en-US" baseline="0" dirty="0" err="1" smtClean="0"/>
              <a:t>aslo</a:t>
            </a:r>
            <a:r>
              <a:rPr lang="en-US" baseline="0" dirty="0" smtClean="0"/>
              <a:t> allows users to monitor their activities continuously without omitting any process.</a:t>
            </a:r>
          </a:p>
          <a:p>
            <a:r>
              <a:rPr lang="en-US" baseline="0" dirty="0" smtClean="0"/>
              <a:t>Also, it is a cheap software which can be used for different uses allowing users to enjoy quality at fixed costs. </a:t>
            </a:r>
            <a:endParaRPr lang="en-US" dirty="0"/>
          </a:p>
        </p:txBody>
      </p:sp>
      <p:sp>
        <p:nvSpPr>
          <p:cNvPr id="1048633" name="Slide Number Placeholder 3"/>
          <p:cNvSpPr>
            <a:spLocks noGrp="1"/>
          </p:cNvSpPr>
          <p:nvPr>
            <p:ph type="sldNum" sz="quarter" idx="10"/>
          </p:nvPr>
        </p:nvSpPr>
        <p:spPr/>
        <p:txBody>
          <a:bodyPr/>
          <a:lstStyle/>
          <a:p>
            <a:fld id="{5703DB81-94B0-40F2-9051-CDBDA2AB48CC}" type="slidenum">
              <a:rPr lang="en-US" smtClean="0"/>
              <a:t>10</a:t>
            </a:fld>
            <a:endParaRPr lang="en-US"/>
          </a:p>
        </p:txBody>
      </p:sp>
    </p:spTree>
    <p:extLst>
      <p:ext uri="{BB962C8B-B14F-4D97-AF65-F5344CB8AC3E}">
        <p14:creationId xmlns:p14="http://schemas.microsoft.com/office/powerpoint/2010/main" val="261894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3"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1048584"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48585"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586" name="Footer Placeholder 4"/>
          <p:cNvSpPr>
            <a:spLocks noGrp="1"/>
          </p:cNvSpPr>
          <p:nvPr>
            <p:ph type="ftr" sz="quarter" idx="11"/>
          </p:nvPr>
        </p:nvSpPr>
        <p:spPr/>
        <p:txBody>
          <a:bodyPr/>
          <a:lstStyle/>
          <a:p>
            <a:endParaRPr lang="en-US"/>
          </a:p>
        </p:txBody>
      </p:sp>
      <p:sp>
        <p:nvSpPr>
          <p:cNvPr id="1048587"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0" name="Title 1"/>
          <p:cNvSpPr>
            <a:spLocks noGrp="1"/>
          </p:cNvSpPr>
          <p:nvPr>
            <p:ph type="title"/>
          </p:nvPr>
        </p:nvSpPr>
        <p:spPr/>
        <p:txBody>
          <a:bodyPr/>
          <a:lstStyle/>
          <a:p>
            <a:r>
              <a:rPr lang="en-US" smtClean="0"/>
              <a:t>Click to edit Master title style</a:t>
            </a:r>
            <a:endParaRPr lang="en-US" dirty="0"/>
          </a:p>
        </p:txBody>
      </p:sp>
      <p:sp>
        <p:nvSpPr>
          <p:cNvPr id="1048591"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92"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593" name="Footer Placeholder 4"/>
          <p:cNvSpPr>
            <a:spLocks noGrp="1"/>
          </p:cNvSpPr>
          <p:nvPr>
            <p:ph type="ftr" sz="quarter" idx="11"/>
          </p:nvPr>
        </p:nvSpPr>
        <p:spPr/>
        <p:txBody>
          <a:bodyPr/>
          <a:lstStyle/>
          <a:p>
            <a:endParaRPr lang="en-US"/>
          </a:p>
        </p:txBody>
      </p:sp>
      <p:sp>
        <p:nvSpPr>
          <p:cNvPr id="1048594"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5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104865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654"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55" name="Footer Placeholder 4"/>
          <p:cNvSpPr>
            <a:spLocks noGrp="1"/>
          </p:cNvSpPr>
          <p:nvPr>
            <p:ph type="ftr" sz="quarter" idx="11"/>
          </p:nvPr>
        </p:nvSpPr>
        <p:spPr/>
        <p:txBody>
          <a:bodyPr/>
          <a:lstStyle/>
          <a:p>
            <a:endParaRPr lang="en-US"/>
          </a:p>
        </p:txBody>
      </p:sp>
      <p:sp>
        <p:nvSpPr>
          <p:cNvPr id="1048656"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46" name="Title 1"/>
          <p:cNvSpPr>
            <a:spLocks noGrp="1"/>
          </p:cNvSpPr>
          <p:nvPr>
            <p:ph type="title"/>
          </p:nvPr>
        </p:nvSpPr>
        <p:spPr/>
        <p:txBody>
          <a:bodyPr/>
          <a:lstStyle/>
          <a:p>
            <a:r>
              <a:rPr lang="en-US" smtClean="0"/>
              <a:t>Click to edit Master title style</a:t>
            </a:r>
            <a:endParaRPr lang="en-US" dirty="0"/>
          </a:p>
        </p:txBody>
      </p:sp>
      <p:sp>
        <p:nvSpPr>
          <p:cNvPr id="104864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4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49" name="Date Placeholder 4"/>
          <p:cNvSpPr>
            <a:spLocks noGrp="1"/>
          </p:cNvSpPr>
          <p:nvPr>
            <p:ph type="dt" sz="half" idx="10"/>
          </p:nvPr>
        </p:nvSpPr>
        <p:spPr/>
        <p:txBody>
          <a:bodyPr/>
          <a:lstStyle/>
          <a:p>
            <a:fld id="{334215F3-3780-4C44-AF69-11D965B697E6}" type="datetimeFigureOut">
              <a:rPr lang="en-US" smtClean="0"/>
              <a:t>7/30/2018</a:t>
            </a:fld>
            <a:endParaRPr lang="en-US"/>
          </a:p>
        </p:txBody>
      </p:sp>
      <p:sp>
        <p:nvSpPr>
          <p:cNvPr id="1048650" name="Footer Placeholder 5"/>
          <p:cNvSpPr>
            <a:spLocks noGrp="1"/>
          </p:cNvSpPr>
          <p:nvPr>
            <p:ph type="ftr" sz="quarter" idx="11"/>
          </p:nvPr>
        </p:nvSpPr>
        <p:spPr/>
        <p:txBody>
          <a:bodyPr/>
          <a:lstStyle/>
          <a:p>
            <a:endParaRPr lang="en-US"/>
          </a:p>
        </p:txBody>
      </p:sp>
      <p:sp>
        <p:nvSpPr>
          <p:cNvPr id="1048651" name="Slide Number Placeholder 6"/>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23" name="Title 1"/>
          <p:cNvSpPr>
            <a:spLocks noGrp="1"/>
          </p:cNvSpPr>
          <p:nvPr>
            <p:ph type="title"/>
          </p:nvPr>
        </p:nvSpPr>
        <p:spPr/>
        <p:txBody>
          <a:bodyPr/>
          <a:lstStyle/>
          <a:p>
            <a:r>
              <a:rPr lang="en-US" smtClean="0"/>
              <a:t>Click to edit Master title style</a:t>
            </a:r>
            <a:endParaRPr lang="en-US" dirty="0"/>
          </a:p>
        </p:txBody>
      </p:sp>
      <p:sp>
        <p:nvSpPr>
          <p:cNvPr id="104872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2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2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2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28" name="Date Placeholder 6"/>
          <p:cNvSpPr>
            <a:spLocks noGrp="1"/>
          </p:cNvSpPr>
          <p:nvPr>
            <p:ph type="dt" sz="half" idx="10"/>
          </p:nvPr>
        </p:nvSpPr>
        <p:spPr/>
        <p:txBody>
          <a:bodyPr/>
          <a:lstStyle/>
          <a:p>
            <a:fld id="{334215F3-3780-4C44-AF69-11D965B697E6}" type="datetimeFigureOut">
              <a:rPr lang="en-US" smtClean="0"/>
              <a:t>7/30/2018</a:t>
            </a:fld>
            <a:endParaRPr lang="en-US"/>
          </a:p>
        </p:txBody>
      </p:sp>
      <p:sp>
        <p:nvSpPr>
          <p:cNvPr id="1048729" name="Footer Placeholder 7"/>
          <p:cNvSpPr>
            <a:spLocks noGrp="1"/>
          </p:cNvSpPr>
          <p:nvPr>
            <p:ph type="ftr" sz="quarter" idx="11"/>
          </p:nvPr>
        </p:nvSpPr>
        <p:spPr/>
        <p:txBody>
          <a:bodyPr/>
          <a:lstStyle/>
          <a:p>
            <a:endParaRPr lang="en-US"/>
          </a:p>
        </p:txBody>
      </p:sp>
      <p:sp>
        <p:nvSpPr>
          <p:cNvPr id="1048730" name="Slide Number Placeholder 8"/>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65" name="Title 1"/>
          <p:cNvSpPr>
            <a:spLocks noGrp="1"/>
          </p:cNvSpPr>
          <p:nvPr>
            <p:ph type="title"/>
          </p:nvPr>
        </p:nvSpPr>
        <p:spPr/>
        <p:txBody>
          <a:bodyPr/>
          <a:lstStyle/>
          <a:p>
            <a:r>
              <a:rPr lang="en-US" smtClean="0"/>
              <a:t>Click to edit Master title style</a:t>
            </a:r>
            <a:endParaRPr lang="en-US" dirty="0"/>
          </a:p>
        </p:txBody>
      </p:sp>
      <p:sp>
        <p:nvSpPr>
          <p:cNvPr id="1048666" name="Date Placeholder 2"/>
          <p:cNvSpPr>
            <a:spLocks noGrp="1"/>
          </p:cNvSpPr>
          <p:nvPr>
            <p:ph type="dt" sz="half" idx="10"/>
          </p:nvPr>
        </p:nvSpPr>
        <p:spPr/>
        <p:txBody>
          <a:bodyPr/>
          <a:lstStyle/>
          <a:p>
            <a:fld id="{334215F3-3780-4C44-AF69-11D965B697E6}" type="datetimeFigureOut">
              <a:rPr lang="en-US" smtClean="0"/>
              <a:t>7/30/2018</a:t>
            </a:fld>
            <a:endParaRPr lang="en-US"/>
          </a:p>
        </p:txBody>
      </p:sp>
      <p:sp>
        <p:nvSpPr>
          <p:cNvPr id="1048667" name="Footer Placeholder 3"/>
          <p:cNvSpPr>
            <a:spLocks noGrp="1"/>
          </p:cNvSpPr>
          <p:nvPr>
            <p:ph type="ftr" sz="quarter" idx="11"/>
          </p:nvPr>
        </p:nvSpPr>
        <p:spPr/>
        <p:txBody>
          <a:bodyPr/>
          <a:lstStyle/>
          <a:p>
            <a:endParaRPr lang="en-US"/>
          </a:p>
        </p:txBody>
      </p:sp>
      <p:sp>
        <p:nvSpPr>
          <p:cNvPr id="1048668" name="Slide Number Placeholder 4"/>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62" name="Date Placeholder 1"/>
          <p:cNvSpPr>
            <a:spLocks noGrp="1"/>
          </p:cNvSpPr>
          <p:nvPr>
            <p:ph type="dt" sz="half" idx="10"/>
          </p:nvPr>
        </p:nvSpPr>
        <p:spPr/>
        <p:txBody>
          <a:bodyPr/>
          <a:lstStyle/>
          <a:p>
            <a:fld id="{334215F3-3780-4C44-AF69-11D965B697E6}" type="datetimeFigureOut">
              <a:rPr lang="en-US" smtClean="0"/>
              <a:t>7/30/2018</a:t>
            </a:fld>
            <a:endParaRPr lang="en-US"/>
          </a:p>
        </p:txBody>
      </p:sp>
      <p:sp>
        <p:nvSpPr>
          <p:cNvPr id="1048663" name="Footer Placeholder 2"/>
          <p:cNvSpPr>
            <a:spLocks noGrp="1"/>
          </p:cNvSpPr>
          <p:nvPr>
            <p:ph type="ftr" sz="quarter" idx="11"/>
          </p:nvPr>
        </p:nvSpPr>
        <p:spPr/>
        <p:txBody>
          <a:bodyPr/>
          <a:lstStyle/>
          <a:p>
            <a:endParaRPr lang="en-US"/>
          </a:p>
        </p:txBody>
      </p:sp>
      <p:sp>
        <p:nvSpPr>
          <p:cNvPr id="1048664" name="Slide Number Placeholder 3"/>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4"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104867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7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77" name="Date Placeholder 4"/>
          <p:cNvSpPr>
            <a:spLocks noGrp="1"/>
          </p:cNvSpPr>
          <p:nvPr>
            <p:ph type="dt" sz="half" idx="10"/>
          </p:nvPr>
        </p:nvSpPr>
        <p:spPr/>
        <p:txBody>
          <a:bodyPr/>
          <a:lstStyle/>
          <a:p>
            <a:fld id="{334215F3-3780-4C44-AF69-11D965B697E6}" type="datetimeFigureOut">
              <a:rPr lang="en-US" smtClean="0"/>
              <a:t>7/30/2018</a:t>
            </a:fld>
            <a:endParaRPr lang="en-US"/>
          </a:p>
        </p:txBody>
      </p:sp>
      <p:sp>
        <p:nvSpPr>
          <p:cNvPr id="1048678" name="Footer Placeholder 5"/>
          <p:cNvSpPr>
            <a:spLocks noGrp="1"/>
          </p:cNvSpPr>
          <p:nvPr>
            <p:ph type="ftr" sz="quarter" idx="11"/>
          </p:nvPr>
        </p:nvSpPr>
        <p:spPr/>
        <p:txBody>
          <a:bodyPr/>
          <a:lstStyle/>
          <a:p>
            <a:endParaRPr lang="en-US"/>
          </a:p>
        </p:txBody>
      </p:sp>
      <p:sp>
        <p:nvSpPr>
          <p:cNvPr id="1048679" name="Slide Number Placeholder 6"/>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17"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104871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1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20" name="Date Placeholder 4"/>
          <p:cNvSpPr>
            <a:spLocks noGrp="1"/>
          </p:cNvSpPr>
          <p:nvPr>
            <p:ph type="dt" sz="half" idx="10"/>
          </p:nvPr>
        </p:nvSpPr>
        <p:spPr/>
        <p:txBody>
          <a:bodyPr/>
          <a:lstStyle/>
          <a:p>
            <a:fld id="{334215F3-3780-4C44-AF69-11D965B697E6}" type="datetimeFigureOut">
              <a:rPr lang="en-US" smtClean="0"/>
              <a:t>7/30/2018</a:t>
            </a:fld>
            <a:endParaRPr lang="en-US"/>
          </a:p>
        </p:txBody>
      </p:sp>
      <p:sp>
        <p:nvSpPr>
          <p:cNvPr id="1048721" name="Footer Placeholder 5"/>
          <p:cNvSpPr>
            <a:spLocks noGrp="1"/>
          </p:cNvSpPr>
          <p:nvPr>
            <p:ph type="ftr" sz="quarter" idx="11"/>
          </p:nvPr>
        </p:nvSpPr>
        <p:spPr/>
        <p:txBody>
          <a:bodyPr/>
          <a:lstStyle/>
          <a:p>
            <a:endParaRPr lang="en-US"/>
          </a:p>
        </p:txBody>
      </p:sp>
      <p:sp>
        <p:nvSpPr>
          <p:cNvPr id="1048722" name="Slide Number Placeholder 6"/>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1048703"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104870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0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06" name="Date Placeholder 4"/>
          <p:cNvSpPr>
            <a:spLocks noGrp="1"/>
          </p:cNvSpPr>
          <p:nvPr>
            <p:ph type="dt" sz="half" idx="10"/>
          </p:nvPr>
        </p:nvSpPr>
        <p:spPr/>
        <p:txBody>
          <a:bodyPr/>
          <a:lstStyle/>
          <a:p>
            <a:fld id="{334215F3-3780-4C44-AF69-11D965B697E6}" type="datetimeFigureOut">
              <a:rPr lang="en-US" smtClean="0"/>
              <a:t>7/30/2018</a:t>
            </a:fld>
            <a:endParaRPr lang="en-US"/>
          </a:p>
        </p:txBody>
      </p:sp>
      <p:sp>
        <p:nvSpPr>
          <p:cNvPr id="1048707" name="Footer Placeholder 5"/>
          <p:cNvSpPr>
            <a:spLocks noGrp="1"/>
          </p:cNvSpPr>
          <p:nvPr>
            <p:ph type="ftr" sz="quarter" idx="11"/>
          </p:nvPr>
        </p:nvSpPr>
        <p:spPr/>
        <p:txBody>
          <a:bodyPr/>
          <a:lstStyle/>
          <a:p>
            <a:endParaRPr lang="en-US"/>
          </a:p>
        </p:txBody>
      </p:sp>
      <p:sp>
        <p:nvSpPr>
          <p:cNvPr id="1048708" name="Slide Number Placeholder 6"/>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698"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104869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00"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701" name="Footer Placeholder 4"/>
          <p:cNvSpPr>
            <a:spLocks noGrp="1"/>
          </p:cNvSpPr>
          <p:nvPr>
            <p:ph type="ftr" sz="quarter" idx="11"/>
          </p:nvPr>
        </p:nvSpPr>
        <p:spPr/>
        <p:txBody>
          <a:bodyPr/>
          <a:lstStyle/>
          <a:p>
            <a:endParaRPr lang="en-US"/>
          </a:p>
        </p:txBody>
      </p:sp>
      <p:sp>
        <p:nvSpPr>
          <p:cNvPr id="1048702"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709"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04871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4871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12"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713" name="Footer Placeholder 4"/>
          <p:cNvSpPr>
            <a:spLocks noGrp="1"/>
          </p:cNvSpPr>
          <p:nvPr>
            <p:ph type="ftr" sz="quarter" idx="11"/>
          </p:nvPr>
        </p:nvSpPr>
        <p:spPr/>
        <p:txBody>
          <a:bodyPr/>
          <a:lstStyle/>
          <a:p>
            <a:endParaRPr lang="en-US"/>
          </a:p>
        </p:txBody>
      </p:sp>
      <p:sp>
        <p:nvSpPr>
          <p:cNvPr id="1048714" name="Slide Number Placeholder 5"/>
          <p:cNvSpPr>
            <a:spLocks noGrp="1"/>
          </p:cNvSpPr>
          <p:nvPr>
            <p:ph type="sldNum" sz="quarter" idx="12"/>
          </p:nvPr>
        </p:nvSpPr>
        <p:spPr/>
        <p:txBody>
          <a:bodyPr/>
          <a:lstStyle/>
          <a:p>
            <a:fld id="{29C57681-627D-43BC-A93B-62645E3D1495}" type="slidenum">
              <a:rPr lang="en-US" smtClean="0"/>
              <a:t>‹#›</a:t>
            </a:fld>
            <a:endParaRPr lang="en-US"/>
          </a:p>
        </p:txBody>
      </p:sp>
      <p:sp>
        <p:nvSpPr>
          <p:cNvPr id="1048715"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8716"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657"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104865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659"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60" name="Footer Placeholder 4"/>
          <p:cNvSpPr>
            <a:spLocks noGrp="1"/>
          </p:cNvSpPr>
          <p:nvPr>
            <p:ph type="ftr" sz="quarter" idx="11"/>
          </p:nvPr>
        </p:nvSpPr>
        <p:spPr/>
        <p:txBody>
          <a:bodyPr/>
          <a:lstStyle/>
          <a:p>
            <a:endParaRPr lang="en-US"/>
          </a:p>
        </p:txBody>
      </p:sp>
      <p:sp>
        <p:nvSpPr>
          <p:cNvPr id="1048661"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63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3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3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4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4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4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2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643"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44" name="Footer Placeholder 4"/>
          <p:cNvSpPr>
            <a:spLocks noGrp="1"/>
          </p:cNvSpPr>
          <p:nvPr>
            <p:ph type="ftr" sz="quarter" idx="11"/>
          </p:nvPr>
        </p:nvSpPr>
        <p:spPr/>
        <p:txBody>
          <a:bodyPr/>
          <a:lstStyle/>
          <a:p>
            <a:endParaRPr lang="en-US"/>
          </a:p>
        </p:txBody>
      </p:sp>
      <p:sp>
        <p:nvSpPr>
          <p:cNvPr id="1048645"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1048685"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68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8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68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8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9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69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9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9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69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3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695"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96" name="Footer Placeholder 4"/>
          <p:cNvSpPr>
            <a:spLocks noGrp="1"/>
          </p:cNvSpPr>
          <p:nvPr>
            <p:ph type="ftr" sz="quarter" idx="11"/>
          </p:nvPr>
        </p:nvSpPr>
        <p:spPr/>
        <p:txBody>
          <a:bodyPr/>
          <a:lstStyle/>
          <a:p>
            <a:endParaRPr lang="en-US"/>
          </a:p>
        </p:txBody>
      </p:sp>
      <p:sp>
        <p:nvSpPr>
          <p:cNvPr id="1048697"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80" name="Title 1"/>
          <p:cNvSpPr>
            <a:spLocks noGrp="1"/>
          </p:cNvSpPr>
          <p:nvPr>
            <p:ph type="title"/>
          </p:nvPr>
        </p:nvSpPr>
        <p:spPr/>
        <p:txBody>
          <a:bodyPr/>
          <a:lstStyle/>
          <a:p>
            <a:r>
              <a:rPr lang="en-US" smtClean="0"/>
              <a:t>Click to edit Master title style</a:t>
            </a:r>
            <a:endParaRPr lang="en-US" dirty="0"/>
          </a:p>
        </p:txBody>
      </p:sp>
      <p:sp>
        <p:nvSpPr>
          <p:cNvPr id="1048681"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82"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83" name="Footer Placeholder 4"/>
          <p:cNvSpPr>
            <a:spLocks noGrp="1"/>
          </p:cNvSpPr>
          <p:nvPr>
            <p:ph type="ftr" sz="quarter" idx="11"/>
          </p:nvPr>
        </p:nvSpPr>
        <p:spPr/>
        <p:txBody>
          <a:bodyPr/>
          <a:lstStyle/>
          <a:p>
            <a:endParaRPr lang="en-US"/>
          </a:p>
        </p:txBody>
      </p:sp>
      <p:sp>
        <p:nvSpPr>
          <p:cNvPr id="1048684"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69"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1048670"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671" name="Date Placeholder 3"/>
          <p:cNvSpPr>
            <a:spLocks noGrp="1"/>
          </p:cNvSpPr>
          <p:nvPr>
            <p:ph type="dt" sz="half" idx="10"/>
          </p:nvPr>
        </p:nvSpPr>
        <p:spPr/>
        <p:txBody>
          <a:bodyPr/>
          <a:lstStyle/>
          <a:p>
            <a:fld id="{334215F3-3780-4C44-AF69-11D965B697E6}" type="datetimeFigureOut">
              <a:rPr lang="en-US" smtClean="0"/>
              <a:t>7/30/2018</a:t>
            </a:fld>
            <a:endParaRPr lang="en-US"/>
          </a:p>
        </p:txBody>
      </p:sp>
      <p:sp>
        <p:nvSpPr>
          <p:cNvPr id="1048672" name="Footer Placeholder 4"/>
          <p:cNvSpPr>
            <a:spLocks noGrp="1"/>
          </p:cNvSpPr>
          <p:nvPr>
            <p:ph type="ftr" sz="quarter" idx="11"/>
          </p:nvPr>
        </p:nvSpPr>
        <p:spPr/>
        <p:txBody>
          <a:bodyPr/>
          <a:lstStyle/>
          <a:p>
            <a:endParaRPr lang="en-US"/>
          </a:p>
        </p:txBody>
      </p:sp>
      <p:sp>
        <p:nvSpPr>
          <p:cNvPr id="1048673" name="Slide Number Placeholder 5"/>
          <p:cNvSpPr>
            <a:spLocks noGrp="1"/>
          </p:cNvSpPr>
          <p:nvPr>
            <p:ph type="sldNum" sz="quarter" idx="12"/>
          </p:nvPr>
        </p:nvSpPr>
        <p:spPr/>
        <p:txBody>
          <a:bodyPr/>
          <a:lstStyle/>
          <a:p>
            <a:fld id="{29C57681-627D-43BC-A93B-62645E3D14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5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5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57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5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57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104857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34215F3-3780-4C44-AF69-11D965B697E6}" type="datetimeFigureOut">
              <a:rPr lang="en-US" smtClean="0"/>
              <a:t>7/30/2018</a:t>
            </a:fld>
            <a:endParaRPr lang="en-US"/>
          </a:p>
        </p:txBody>
      </p:sp>
      <p:sp>
        <p:nvSpPr>
          <p:cNvPr id="104858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104858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9C57681-627D-43BC-A93B-62645E3D149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3"/>
          <p:cNvSpPr>
            <a:spLocks noGrp="1"/>
          </p:cNvSpPr>
          <p:nvPr>
            <p:ph type="ctrTitle"/>
          </p:nvPr>
        </p:nvSpPr>
        <p:spPr/>
        <p:txBody>
          <a:bodyPr/>
          <a:lstStyle/>
          <a:p>
            <a:r>
              <a:rPr lang="en-US" dirty="0" smtClean="0"/>
              <a:t>SOFTWARE DEVELOPMENT</a:t>
            </a:r>
            <a:endParaRPr lang="en-US" dirty="0"/>
          </a:p>
        </p:txBody>
      </p:sp>
      <p:sp>
        <p:nvSpPr>
          <p:cNvPr id="1048589" name="Subtitle 4"/>
          <p:cNvSpPr>
            <a:spLocks noGrp="1"/>
          </p:cNvSpPr>
          <p:nvPr>
            <p:ph type="subTitle" idx="1"/>
          </p:nvPr>
        </p:nvSpPr>
        <p:spPr/>
        <p:txBody>
          <a:bodyPr/>
          <a:lstStyle/>
          <a:p>
            <a:r>
              <a:rPr lang="en-US" dirty="0" smtClean="0"/>
              <a:t>Dynamic dependency monitoring systems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Title 3"/>
          <p:cNvSpPr>
            <a:spLocks noGrp="1"/>
          </p:cNvSpPr>
          <p:nvPr>
            <p:ph type="title"/>
          </p:nvPr>
        </p:nvSpPr>
        <p:spPr/>
        <p:txBody>
          <a:bodyPr/>
          <a:lstStyle/>
          <a:p>
            <a:r>
              <a:rPr lang="en-US" sz="2800" dirty="0" smtClean="0"/>
              <a:t>Company Overview</a:t>
            </a:r>
            <a:endParaRPr lang="en-US" sz="2800" dirty="0"/>
          </a:p>
        </p:txBody>
      </p:sp>
      <p:sp>
        <p:nvSpPr>
          <p:cNvPr id="1048596" name="Content Placeholder 4"/>
          <p:cNvSpPr>
            <a:spLocks noGrp="1"/>
          </p:cNvSpPr>
          <p:nvPr>
            <p:ph idx="1"/>
          </p:nvPr>
        </p:nvSpPr>
        <p:spPr/>
        <p:txBody>
          <a:bodyPr/>
          <a:lstStyle/>
          <a:p>
            <a:r>
              <a:rPr lang="en-US" dirty="0" smtClean="0"/>
              <a:t>The Target company is Cisco Systems.</a:t>
            </a:r>
          </a:p>
          <a:p>
            <a:r>
              <a:rPr lang="en-US" dirty="0" smtClean="0"/>
              <a:t>Cisco Systems, Inc. is an American multinational company headquartered in San Jose, California. </a:t>
            </a:r>
          </a:p>
          <a:p>
            <a:r>
              <a:rPr lang="en-US" dirty="0" smtClean="0"/>
              <a:t>This company manufactures and sells telecommunications equipment, high-tech products &amp; services, and networking hardware.</a:t>
            </a:r>
          </a:p>
          <a:p>
            <a:r>
              <a:rPr lang="en-US" dirty="0" smtClean="0"/>
              <a:t>Further, it focuses on technology markets like domain security, energy management, and internet of things [1].</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
          <p:cNvSpPr>
            <a:spLocks noGrp="1"/>
          </p:cNvSpPr>
          <p:nvPr>
            <p:ph type="title"/>
          </p:nvPr>
        </p:nvSpPr>
        <p:spPr/>
        <p:txBody>
          <a:bodyPr/>
          <a:lstStyle/>
          <a:p>
            <a:r>
              <a:rPr lang="en-US" sz="2800" dirty="0" smtClean="0"/>
              <a:t>Project Overview</a:t>
            </a:r>
            <a:endParaRPr lang="en-US" sz="2800" dirty="0"/>
          </a:p>
        </p:txBody>
      </p:sp>
      <p:sp>
        <p:nvSpPr>
          <p:cNvPr id="1048601" name="Content Placeholder 2"/>
          <p:cNvSpPr>
            <a:spLocks noGrp="1"/>
          </p:cNvSpPr>
          <p:nvPr>
            <p:ph idx="1"/>
          </p:nvPr>
        </p:nvSpPr>
        <p:spPr/>
        <p:txBody>
          <a:bodyPr/>
          <a:lstStyle/>
          <a:p>
            <a:r>
              <a:rPr lang="en-US" dirty="0" smtClean="0"/>
              <a:t>Computer science students working with Cisco Systems to develop a software.</a:t>
            </a:r>
          </a:p>
          <a:p>
            <a:r>
              <a:rPr lang="en-US" dirty="0" smtClean="0"/>
              <a:t>The main idea is to extend the run-time information flow monitoring</a:t>
            </a:r>
          </a:p>
          <a:p>
            <a:r>
              <a:rPr lang="en-US" dirty="0" smtClean="0"/>
              <a:t>To support the increasing information flow in the systems and customer information.</a:t>
            </a:r>
          </a:p>
          <a:p>
            <a:r>
              <a:rPr lang="en-US" dirty="0" smtClean="0"/>
              <a:t>A main issue addressed is the flow of customer information and personal needs of the customers.</a:t>
            </a:r>
          </a:p>
          <a:p>
            <a:r>
              <a:rPr lang="en-US" dirty="0" smtClean="0"/>
              <a:t>Issues related to information security and on-time feedback were also addressed.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p:txBody>
          <a:bodyPr/>
          <a:lstStyle/>
          <a:p>
            <a:r>
              <a:rPr lang="en-US" sz="2800" dirty="0" smtClean="0"/>
              <a:t>Project Overview</a:t>
            </a:r>
            <a:endParaRPr lang="en-US" sz="2800" dirty="0"/>
          </a:p>
        </p:txBody>
      </p:sp>
      <p:sp>
        <p:nvSpPr>
          <p:cNvPr id="1048606" name="Content Placeholder 2"/>
          <p:cNvSpPr>
            <a:spLocks noGrp="1"/>
          </p:cNvSpPr>
          <p:nvPr>
            <p:ph idx="1"/>
          </p:nvPr>
        </p:nvSpPr>
        <p:spPr/>
        <p:txBody>
          <a:bodyPr/>
          <a:lstStyle/>
          <a:p>
            <a:r>
              <a:rPr lang="en-US" dirty="0" smtClean="0"/>
              <a:t>Also, insecure executions within the program will be addressed to ensure that there an entire program is not rejected in case of wrong executions, but provides the exact area where changes should be done. </a:t>
            </a:r>
          </a:p>
          <a:p>
            <a:endParaRPr lang="en-US" dirty="0"/>
          </a:p>
        </p:txBody>
      </p:sp>
      <p:pic>
        <p:nvPicPr>
          <p:cNvPr id="2097156" name="Picture 2097155"/>
          <p:cNvPicPr>
            <a:picLocks/>
          </p:cNvPicPr>
          <p:nvPr/>
        </p:nvPicPr>
        <p:blipFill>
          <a:blip r:embed="rId2"/>
          <a:stretch>
            <a:fillRect/>
          </a:stretch>
        </p:blipFill>
        <p:spPr>
          <a:xfrm rot="21600000">
            <a:off x="1703475" y="3166928"/>
            <a:ext cx="8347359" cy="344061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sz="2800" dirty="0" smtClean="0"/>
              <a:t>Overview of Run-time information flow monitoring</a:t>
            </a:r>
            <a:endParaRPr lang="en-US" sz="2800" dirty="0"/>
          </a:p>
        </p:txBody>
      </p:sp>
      <p:sp>
        <p:nvSpPr>
          <p:cNvPr id="1048608" name="Content Placeholder 2"/>
          <p:cNvSpPr>
            <a:spLocks noGrp="1"/>
          </p:cNvSpPr>
          <p:nvPr>
            <p:ph idx="1"/>
          </p:nvPr>
        </p:nvSpPr>
        <p:spPr/>
        <p:txBody>
          <a:bodyPr/>
          <a:lstStyle/>
          <a:p>
            <a:r>
              <a:rPr lang="en-US" dirty="0" smtClean="0"/>
              <a:t>This is potentially more effective compared to a static monitoring system. This is because the program rejects only wrong executions within a program as opposed to static which rejects an entire program [2].</a:t>
            </a:r>
          </a:p>
          <a:p>
            <a:r>
              <a:rPr lang="en-US" dirty="0" smtClean="0"/>
              <a:t>It can be used with dynamic languages such as JavaScript and Pearl [2].</a:t>
            </a:r>
          </a:p>
          <a:p>
            <a:r>
              <a:rPr lang="en-US" dirty="0" smtClean="0"/>
              <a:t>It supports dynamic security policies.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r>
              <a:rPr lang="en-US" sz="2800" dirty="0" smtClean="0"/>
              <a:t>Obstacles</a:t>
            </a:r>
            <a:endParaRPr lang="en-US" sz="2800" dirty="0"/>
          </a:p>
        </p:txBody>
      </p:sp>
      <p:sp>
        <p:nvSpPr>
          <p:cNvPr id="1048613" name="Content Placeholder 2"/>
          <p:cNvSpPr>
            <a:spLocks noGrp="1"/>
          </p:cNvSpPr>
          <p:nvPr>
            <p:ph idx="1"/>
          </p:nvPr>
        </p:nvSpPr>
        <p:spPr/>
        <p:txBody>
          <a:bodyPr/>
          <a:lstStyle/>
          <a:p>
            <a:r>
              <a:rPr lang="en-US" dirty="0" smtClean="0"/>
              <a:t>Budgetary risks</a:t>
            </a:r>
          </a:p>
          <a:p>
            <a:r>
              <a:rPr lang="en-US" dirty="0" smtClean="0"/>
              <a:t>Industry &amp; Market risks</a:t>
            </a:r>
          </a:p>
          <a:p>
            <a:r>
              <a:rPr lang="en-US" dirty="0" smtClean="0"/>
              <a:t>Change of requirements </a:t>
            </a:r>
          </a:p>
          <a:p>
            <a:r>
              <a:rPr lang="en-US" dirty="0" smtClean="0"/>
              <a:t>Skills for each unique demands of the project</a:t>
            </a:r>
          </a:p>
          <a:p>
            <a:r>
              <a:rPr lang="en-US" dirty="0" smtClean="0"/>
              <a:t>Integrating different technologies.</a:t>
            </a:r>
          </a:p>
          <a:p>
            <a:r>
              <a:rPr lang="en-US" dirty="0" smtClean="0"/>
              <a:t>Technical challenges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p:txBody>
          <a:bodyPr/>
          <a:lstStyle/>
          <a:p>
            <a:r>
              <a:rPr lang="en-US" sz="2800" dirty="0" smtClean="0"/>
              <a:t>SDLC Considerations</a:t>
            </a:r>
            <a:endParaRPr lang="en-US" sz="2800" dirty="0"/>
          </a:p>
        </p:txBody>
      </p:sp>
      <p:sp>
        <p:nvSpPr>
          <p:cNvPr id="1048618" name="Content Placeholder 2"/>
          <p:cNvSpPr>
            <a:spLocks noGrp="1"/>
          </p:cNvSpPr>
          <p:nvPr>
            <p:ph idx="1"/>
          </p:nvPr>
        </p:nvSpPr>
        <p:spPr/>
        <p:txBody>
          <a:bodyPr/>
          <a:lstStyle/>
          <a:p>
            <a:r>
              <a:rPr lang="en-US" dirty="0" smtClean="0"/>
              <a:t>Initiation phase</a:t>
            </a:r>
          </a:p>
          <a:p>
            <a:r>
              <a:rPr lang="en-US" dirty="0" smtClean="0"/>
              <a:t>Development phase</a:t>
            </a:r>
          </a:p>
          <a:p>
            <a:r>
              <a:rPr lang="en-US" dirty="0" smtClean="0"/>
              <a:t>Implementation phase</a:t>
            </a:r>
          </a:p>
          <a:p>
            <a:r>
              <a:rPr lang="en-US" dirty="0" smtClean="0"/>
              <a:t>Operations phase</a:t>
            </a:r>
          </a:p>
          <a:p>
            <a:r>
              <a:rPr lang="en-US" dirty="0" smtClean="0"/>
              <a:t>Disposal phase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sz="2800" dirty="0" smtClean="0"/>
              <a:t>software</a:t>
            </a:r>
            <a:endParaRPr lang="en-US" sz="2800" dirty="0"/>
          </a:p>
        </p:txBody>
      </p:sp>
      <p:sp>
        <p:nvSpPr>
          <p:cNvPr id="1048620" name="Content Placeholder 2"/>
          <p:cNvSpPr>
            <a:spLocks noGrp="1"/>
          </p:cNvSpPr>
          <p:nvPr>
            <p:ph idx="1"/>
          </p:nvPr>
        </p:nvSpPr>
        <p:spPr/>
        <p:txBody>
          <a:bodyPr/>
          <a:lstStyle/>
          <a:p>
            <a:r>
              <a:rPr lang="en-US" dirty="0" smtClean="0"/>
              <a:t>Different software technologies will be used in order to achieve the goals of the project. These can include; </a:t>
            </a:r>
          </a:p>
          <a:p>
            <a:r>
              <a:rPr lang="en-US" dirty="0" smtClean="0"/>
              <a:t>Spreadsheet software and word processing software</a:t>
            </a:r>
          </a:p>
          <a:p>
            <a:r>
              <a:rPr lang="en-US" dirty="0" smtClean="0"/>
              <a:t>Information tracking toolkit</a:t>
            </a:r>
          </a:p>
          <a:p>
            <a:r>
              <a:rPr lang="en-US" dirty="0" smtClean="0"/>
              <a:t>Dynamic monitoring system</a:t>
            </a:r>
          </a:p>
          <a:p>
            <a:r>
              <a:rPr lang="en-US" dirty="0" smtClean="0"/>
              <a:t>Spyware programs</a:t>
            </a:r>
          </a:p>
          <a:p>
            <a:r>
              <a:rPr lang="en-US" dirty="0" smtClean="0"/>
              <a:t>MemCache</a:t>
            </a:r>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sz="2800" dirty="0" smtClean="0"/>
              <a:t>Software development techniques</a:t>
            </a:r>
            <a:endParaRPr lang="en-US" sz="2800" dirty="0"/>
          </a:p>
        </p:txBody>
      </p:sp>
      <p:sp>
        <p:nvSpPr>
          <p:cNvPr id="1048625" name="Content Placeholder 2"/>
          <p:cNvSpPr>
            <a:spLocks noGrp="1"/>
          </p:cNvSpPr>
          <p:nvPr>
            <p:ph idx="1"/>
          </p:nvPr>
        </p:nvSpPr>
        <p:spPr/>
        <p:txBody>
          <a:bodyPr/>
          <a:lstStyle/>
          <a:p>
            <a:r>
              <a:rPr lang="en-US" dirty="0" smtClean="0"/>
              <a:t>Dynamic systems development model (DSDM)</a:t>
            </a:r>
          </a:p>
          <a:p>
            <a:r>
              <a:rPr lang="en-US" dirty="0" smtClean="0"/>
              <a:t>Pre-project (feasibility and foundations)</a:t>
            </a:r>
          </a:p>
          <a:p>
            <a:r>
              <a:rPr lang="en-US" dirty="0" smtClean="0"/>
              <a:t>Exploration</a:t>
            </a:r>
          </a:p>
          <a:p>
            <a:r>
              <a:rPr lang="en-US" dirty="0" smtClean="0"/>
              <a:t>Engineering </a:t>
            </a:r>
          </a:p>
          <a:p>
            <a:r>
              <a:rPr lang="en-US" dirty="0" smtClean="0"/>
              <a:t>Incremental deployment </a:t>
            </a:r>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US" sz="2800" dirty="0" smtClean="0"/>
              <a:t>Advantages of Dynamic Systems Development Model (DSDM).</a:t>
            </a:r>
            <a:endParaRPr lang="en-US" sz="2800" dirty="0"/>
          </a:p>
        </p:txBody>
      </p:sp>
      <p:sp>
        <p:nvSpPr>
          <p:cNvPr id="1048630" name="Content Placeholder 2"/>
          <p:cNvSpPr>
            <a:spLocks noGrp="1"/>
          </p:cNvSpPr>
          <p:nvPr>
            <p:ph idx="1"/>
          </p:nvPr>
        </p:nvSpPr>
        <p:spPr/>
        <p:txBody>
          <a:bodyPr/>
          <a:lstStyle/>
          <a:p>
            <a:r>
              <a:rPr lang="en-US" dirty="0" smtClean="0"/>
              <a:t>Strong foundation of governance</a:t>
            </a:r>
          </a:p>
          <a:p>
            <a:r>
              <a:rPr lang="en-US" dirty="0" smtClean="0"/>
              <a:t>Allows continuous user involvement</a:t>
            </a:r>
          </a:p>
          <a:p>
            <a:r>
              <a:rPr lang="en-US" dirty="0" smtClean="0"/>
              <a:t>It fixes cost, time, and quality at onset.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
          <p:cNvSpPr>
            <a:spLocks noGrp="1"/>
          </p:cNvSpPr>
          <p:nvPr>
            <p:ph type="title"/>
          </p:nvPr>
        </p:nvSpPr>
        <p:spPr/>
        <p:txBody>
          <a:bodyPr/>
          <a:lstStyle/>
          <a:p>
            <a:pPr algn="ctr"/>
            <a:r>
              <a:rPr lang="en-US" sz="2800" dirty="0" smtClean="0"/>
              <a:t>Works cited</a:t>
            </a:r>
            <a:endParaRPr lang="en-US" sz="2800" dirty="0"/>
          </a:p>
        </p:txBody>
      </p:sp>
      <p:sp>
        <p:nvSpPr>
          <p:cNvPr id="1048635" name="Content Placeholder 2"/>
          <p:cNvSpPr>
            <a:spLocks noGrp="1"/>
          </p:cNvSpPr>
          <p:nvPr>
            <p:ph idx="1"/>
          </p:nvPr>
        </p:nvSpPr>
        <p:spPr/>
        <p:txBody>
          <a:bodyPr/>
          <a:lstStyle/>
          <a:p>
            <a:r>
              <a:rPr lang="en-US" dirty="0" smtClean="0"/>
              <a:t>[1]. Cisco Systems, Inc. (2013). 2012 Annual Report Form 10-K. [accessed 7/30/2018]</a:t>
            </a:r>
          </a:p>
          <a:p>
            <a:r>
              <a:rPr lang="en-US" dirty="0" smtClean="0"/>
              <a:t>[2]. Shroff, P., Smith. S., and </a:t>
            </a:r>
            <a:r>
              <a:rPr lang="en-US" dirty="0" err="1" smtClean="0"/>
              <a:t>Thober</a:t>
            </a:r>
            <a:r>
              <a:rPr lang="en-US" dirty="0" smtClean="0"/>
              <a:t>. M. (2007). Dynamic Dependency Monitoring to Secure Information Flow. IEEE </a:t>
            </a:r>
            <a:r>
              <a:rPr lang="en-US" dirty="0" err="1" smtClean="0"/>
              <a:t>Xplore</a:t>
            </a:r>
            <a:r>
              <a:rPr lang="en-US" dirty="0" smtClean="0"/>
              <a:t>. </a:t>
            </a:r>
            <a:r>
              <a:rPr lang="en-US" dirty="0" err="1" smtClean="0"/>
              <a:t>Doi</a:t>
            </a:r>
            <a:r>
              <a:rPr lang="en-US" dirty="0" smtClean="0"/>
              <a:t>: 10.1109/CSF.2007.20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645</Words>
  <Application>Microsoft Office PowerPoint</Application>
  <PresentationFormat>Widescreen</PresentationFormat>
  <Paragraphs>69</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SOFTWARE DEVELOPMENT</vt:lpstr>
      <vt:lpstr>Company Overview</vt:lpstr>
      <vt:lpstr>Project Overview</vt:lpstr>
      <vt:lpstr>Project Overview</vt:lpstr>
      <vt:lpstr>Overview of Run-time information flow monitoring</vt:lpstr>
      <vt:lpstr>Obstacles</vt:lpstr>
      <vt:lpstr>SDLC Considerations</vt:lpstr>
      <vt:lpstr>software</vt:lpstr>
      <vt:lpstr>Software development techniques</vt:lpstr>
      <vt:lpstr>Advantages of Dynamic Systems Development Model (DSDM).</vt:lpstr>
      <vt:lpstr>Works cited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DEVELOPMENT</dc:title>
  <dc:creator>lazarus junior</dc:creator>
  <cp:lastModifiedBy>Windows User</cp:lastModifiedBy>
  <cp:revision>1</cp:revision>
  <dcterms:created xsi:type="dcterms:W3CDTF">2018-07-30T04:33:30Z</dcterms:created>
  <dcterms:modified xsi:type="dcterms:W3CDTF">2018-07-30T17:46:30Z</dcterms:modified>
</cp:coreProperties>
</file>